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9" r:id="rId2"/>
    <p:sldId id="311" r:id="rId3"/>
    <p:sldId id="322" r:id="rId4"/>
    <p:sldId id="324" r:id="rId5"/>
    <p:sldId id="323" r:id="rId6"/>
    <p:sldId id="325" r:id="rId7"/>
    <p:sldId id="312" r:id="rId8"/>
    <p:sldId id="316" r:id="rId9"/>
    <p:sldId id="333" r:id="rId10"/>
    <p:sldId id="326" r:id="rId11"/>
    <p:sldId id="310" r:id="rId1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Perry" initials="RP" lastIdx="5" clrIdx="0">
    <p:extLst>
      <p:ext uri="{19B8F6BF-5375-455C-9EA6-DF929625EA0E}">
        <p15:presenceInfo xmlns:p15="http://schemas.microsoft.com/office/powerpoint/2012/main" userId="S-1-5-21-796845957-287218729-725345543-145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BB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7" autoAdjust="0"/>
    <p:restoredTop sz="66054" autoAdjust="0"/>
  </p:normalViewPr>
  <p:slideViewPr>
    <p:cSldViewPr snapToGrid="0">
      <p:cViewPr varScale="1">
        <p:scale>
          <a:sx n="72" d="100"/>
          <a:sy n="72" d="100"/>
        </p:scale>
        <p:origin x="18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75" cy="481046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064" y="0"/>
            <a:ext cx="3170475" cy="481046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1C183B9-47C1-4114-B8B8-9C9E22654AF9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56"/>
            <a:ext cx="3170475" cy="48104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064" y="9120156"/>
            <a:ext cx="3170475" cy="48104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9D03DC32-CAA2-45C4-BD96-9E9ABD6D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39786D7D-5760-4CCB-8E35-8DE29F0A82FE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6288" y="1200150"/>
            <a:ext cx="576262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</p:spPr>
        <p:txBody>
          <a:bodyPr vert="horz" lIns="96658" tIns="48329" rIns="96658" bIns="4832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4B9FB51C-4107-49BC-9A57-338460F8C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4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evening!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6DC0-4C6B-4906-89A0-61773943CC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61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2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 4 – stakeholder</a:t>
            </a:r>
            <a:r>
              <a:rPr lang="en-US" baseline="0" dirty="0" smtClean="0"/>
              <a:t> engagement</a:t>
            </a:r>
          </a:p>
          <a:p>
            <a:r>
              <a:rPr lang="en-US" baseline="0" dirty="0" smtClean="0"/>
              <a:t>Survey results</a:t>
            </a:r>
          </a:p>
          <a:p>
            <a:r>
              <a:rPr lang="en-US" baseline="0" dirty="0" smtClean="0"/>
              <a:t>Healthy kids</a:t>
            </a:r>
          </a:p>
          <a:p>
            <a:r>
              <a:rPr lang="en-US" baseline="0" dirty="0" smtClean="0"/>
              <a:t>Meaningful participation</a:t>
            </a:r>
          </a:p>
          <a:p>
            <a:r>
              <a:rPr lang="en-US" baseline="0" dirty="0" smtClean="0"/>
              <a:t>Parents, teachers, and students</a:t>
            </a:r>
          </a:p>
          <a:p>
            <a:r>
              <a:rPr lang="en-US" baseline="0" dirty="0" smtClean="0"/>
              <a:t>Not always clear how to participate, what types of opportunities, and within those, how meaningful is that participation?</a:t>
            </a:r>
          </a:p>
          <a:p>
            <a:r>
              <a:rPr lang="en-US" baseline="0" dirty="0" smtClean="0"/>
              <a:t>Also, the entire community can rally around stakeholder engagement – it speaks to all – community based organizations, district staff, city and county,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3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questions that we ask</a:t>
            </a:r>
            <a:r>
              <a:rPr lang="en-US" baseline="0" dirty="0" smtClean="0"/>
              <a:t> ourselves in this process of reflection and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05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24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we want to start off</a:t>
            </a:r>
            <a:r>
              <a:rPr lang="en-US" baseline="0" dirty="0" smtClean="0"/>
              <a:t> with some highlights – what has gone well this year?</a:t>
            </a:r>
            <a:endParaRPr lang="en-US" dirty="0" smtClean="0"/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0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questions that we need to ask when reviewing progress are </a:t>
            </a:r>
          </a:p>
          <a:p>
            <a:r>
              <a:rPr lang="en-US" dirty="0" smtClean="0"/>
              <a:t>What di</a:t>
            </a:r>
            <a:r>
              <a:rPr lang="en-US" baseline="0" dirty="0" smtClean="0"/>
              <a:t>d we achieve?</a:t>
            </a:r>
          </a:p>
          <a:p>
            <a:r>
              <a:rPr lang="en-US" baseline="0" dirty="0" smtClean="0"/>
              <a:t>What was the impact on student learning?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the area of literacy and numeracy, we implemented common assessments and provided training for teachers – the impact on student learning is that teachers and administrators now use a common language to talk about student growth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the area of technology, we have provided 1:1 devices and we have provided access to </a:t>
            </a:r>
            <a:r>
              <a:rPr lang="en-US" baseline="0" dirty="0" err="1" smtClean="0"/>
              <a:t>wifi</a:t>
            </a:r>
            <a:r>
              <a:rPr lang="en-US" baseline="0" dirty="0" smtClean="0"/>
              <a:t> to over 1000 families.  Those two actions have led to students having access to technology both during and outside the school 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1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College and Career</a:t>
            </a:r>
            <a:r>
              <a:rPr lang="en-US" baseline="0" dirty="0" smtClean="0"/>
              <a:t> goal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More graduates mean more students ready for post-secondary opportunities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the</a:t>
            </a:r>
            <a:r>
              <a:rPr lang="en-US" baseline="0" dirty="0" smtClean="0"/>
              <a:t> area of CTE, we have hands-on learning happening in classrooms around the district – and we have the beginnings of the alignment of CTE pathways with industry sectors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we see is that we need to continue to work to provide </a:t>
            </a:r>
            <a:r>
              <a:rPr lang="en-US" dirty="0" smtClean="0"/>
              <a:t>hands on learning for all students</a:t>
            </a:r>
            <a:r>
              <a:rPr lang="en-US" baseline="0" dirty="0" smtClean="0"/>
              <a:t> that make sense with the places that they’re going to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94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have provided a number of professional learning opportunities to support the social, emotional, behavioral, and academic needs of students, and that has led to the development of a common language and understanding of what it takes in a classroom to support learning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have seen a decrease so far this year in the chronically absent students, and that is good for kids because when they are in school, they are able to learn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18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15%</a:t>
            </a:r>
            <a:r>
              <a:rPr lang="en-US" baseline="0" dirty="0" smtClean="0"/>
              <a:t> reclassification rate in 2015-16,</a:t>
            </a:r>
          </a:p>
          <a:p>
            <a:r>
              <a:rPr lang="en-US" baseline="0" dirty="0" smtClean="0"/>
              <a:t>We know that students who are reclassified have more opportunities to graduate with A-G requirements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number of in-depth trainings were conducted by Quality Teaching for English Learners, to provide teachers and administrators with language acquisition strategies that have been proven effective with English Learners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3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15%</a:t>
            </a:r>
            <a:r>
              <a:rPr lang="en-US" baseline="0" dirty="0" smtClean="0"/>
              <a:t> reclassification rate in 2015-16,</a:t>
            </a:r>
          </a:p>
          <a:p>
            <a:r>
              <a:rPr lang="en-US" baseline="0" dirty="0" smtClean="0"/>
              <a:t>We know that students who are reclassified have more opportunities to graduate with A-G requirements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number of in-depth trainings were conducted by Quality Teaching for English Learners, to provide teachers and administrators with language acquisition strategies that have been proven effective with English Learners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9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DE36-C6F0-49E0-9516-387A98EEBCE0}" type="datetime1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DA8C-C47E-4C3E-9F2D-4256A2958838}" type="datetime1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6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AD99-4ABC-464F-A703-346A2ED8D757}" type="datetime1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8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FBA5-3171-450C-9DF8-978B90E3C197}" type="datetime1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8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E5A7-B76D-434B-870D-EA7756FD8ED4}" type="datetime1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8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61D8E-8F3D-4E0C-903C-6508B52FFB05}" type="datetime1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8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0ABF-48A0-4720-8BD0-EECE5EADF069}" type="datetime1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58D6-BB91-4D83-B9C7-264C1196DA8E}" type="datetime1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3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881F-113A-4119-B699-816909D52943}" type="datetime1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2B06-FDBE-4409-A0B5-EF0CF01F854B}" type="datetime1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7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7100-1D29-44A4-8A66-4C1903F24D0A}" type="datetime1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7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3582-827F-4C3A-9C91-26101A9A2436}" type="datetime1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1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467225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Annual Update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3BC9-24A6-4090-AD96-EA972501BE3F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40" y="1791016"/>
            <a:ext cx="2454544" cy="2454544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56049" y="1057677"/>
            <a:ext cx="5910943" cy="354343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5400" b="1" dirty="0" smtClean="0"/>
          </a:p>
          <a:p>
            <a:r>
              <a:rPr lang="en-US" sz="5400" dirty="0" smtClean="0"/>
              <a:t>Local Control and Accountability Plan Annual Update for 2018-19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9153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LCAP Coming Attractions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b="1" dirty="0" smtClean="0"/>
              <a:t>April 8: </a:t>
            </a:r>
            <a:r>
              <a:rPr lang="en-US" sz="3200" dirty="0" smtClean="0"/>
              <a:t>DELAC review Annual Update for LCAP 2017-20 </a:t>
            </a:r>
          </a:p>
          <a:p>
            <a:r>
              <a:rPr lang="en-US" sz="3200" b="1" dirty="0" smtClean="0"/>
              <a:t>Starting April 10 and ongoing</a:t>
            </a:r>
            <a:r>
              <a:rPr lang="en-US" sz="3200" dirty="0" smtClean="0"/>
              <a:t>: meeting with Yolo County Office of Education (YCOE) to review draft </a:t>
            </a:r>
          </a:p>
          <a:p>
            <a:r>
              <a:rPr lang="en-US" sz="3200" b="1" dirty="0"/>
              <a:t>April 15: </a:t>
            </a:r>
            <a:r>
              <a:rPr lang="en-US" sz="3200" dirty="0"/>
              <a:t>LCAP Collaborative review Annual Update for LCAP </a:t>
            </a:r>
            <a:r>
              <a:rPr lang="en-US" sz="3200" dirty="0" smtClean="0"/>
              <a:t>2017-20</a:t>
            </a:r>
          </a:p>
          <a:p>
            <a:r>
              <a:rPr lang="en-US" sz="3200" b="1" dirty="0" smtClean="0"/>
              <a:t>May 9</a:t>
            </a:r>
            <a:r>
              <a:rPr lang="en-US" sz="3200" dirty="0" smtClean="0"/>
              <a:t>:  Board of Trustees review stakeholder input</a:t>
            </a:r>
          </a:p>
          <a:p>
            <a:r>
              <a:rPr lang="en-US" sz="3200" b="1" dirty="0" smtClean="0"/>
              <a:t>May 23:  </a:t>
            </a:r>
            <a:r>
              <a:rPr lang="en-US" sz="3200" dirty="0" smtClean="0"/>
              <a:t>Board of Trustees review School </a:t>
            </a:r>
            <a:r>
              <a:rPr lang="en-US" sz="3200" dirty="0" smtClean="0"/>
              <a:t>Plans</a:t>
            </a:r>
            <a:endParaRPr lang="en-US" sz="3200" dirty="0" smtClean="0"/>
          </a:p>
          <a:p>
            <a:r>
              <a:rPr lang="en-US" sz="3200" b="1" dirty="0" smtClean="0"/>
              <a:t>June 13</a:t>
            </a:r>
            <a:r>
              <a:rPr lang="en-US" sz="3200" dirty="0" smtClean="0"/>
              <a:t>: Board of Trustees review draft LCAP Year </a:t>
            </a:r>
            <a:r>
              <a:rPr lang="en-US" sz="3200" dirty="0" smtClean="0"/>
              <a:t>2019-20, </a:t>
            </a:r>
            <a:r>
              <a:rPr lang="en-US" sz="3200" dirty="0" smtClean="0"/>
              <a:t>Public Hearing on LCAP Year </a:t>
            </a:r>
            <a:r>
              <a:rPr lang="en-US" sz="3200" dirty="0" smtClean="0"/>
              <a:t>2019-20</a:t>
            </a:r>
            <a:endParaRPr lang="en-US" sz="3200" dirty="0" smtClean="0"/>
          </a:p>
          <a:p>
            <a:r>
              <a:rPr lang="en-US" sz="3200" b="1" dirty="0" smtClean="0"/>
              <a:t>June 27</a:t>
            </a:r>
            <a:r>
              <a:rPr lang="en-US" sz="3200" dirty="0" smtClean="0"/>
              <a:t>: Board of Trustees vote on LCAP Year </a:t>
            </a:r>
            <a:r>
              <a:rPr lang="en-US" sz="3200" dirty="0" smtClean="0"/>
              <a:t>2019-20, </a:t>
            </a:r>
            <a:r>
              <a:rPr lang="en-US" sz="3200" dirty="0" smtClean="0"/>
              <a:t>recommendation for approval of LCAP Year </a:t>
            </a:r>
            <a:r>
              <a:rPr lang="en-US" sz="3200" dirty="0" smtClean="0"/>
              <a:t>2019-20</a:t>
            </a:r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1E47FE53-EBF0-4DA7-9D9D-CC1C3A20F3CB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38795" y="1876301"/>
            <a:ext cx="90964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Questions and Comments</a:t>
            </a:r>
            <a:endParaRPr lang="en-US" sz="80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07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In order to support student learning…</a:t>
            </a:r>
          </a:p>
          <a:p>
            <a:r>
              <a:rPr lang="en-US" sz="3200" b="1" dirty="0" smtClean="0"/>
              <a:t>What</a:t>
            </a:r>
            <a:r>
              <a:rPr lang="en-US" sz="3200" dirty="0" smtClean="0"/>
              <a:t> have we achieved?</a:t>
            </a:r>
          </a:p>
          <a:p>
            <a:r>
              <a:rPr lang="en-US" sz="3200" b="1" dirty="0" smtClean="0"/>
              <a:t>So what </a:t>
            </a:r>
            <a:r>
              <a:rPr lang="en-US" sz="3200" dirty="0" smtClean="0"/>
              <a:t>do</a:t>
            </a:r>
            <a:r>
              <a:rPr lang="en-US" sz="3200" b="1" dirty="0" smtClean="0"/>
              <a:t> </a:t>
            </a:r>
            <a:r>
              <a:rPr lang="en-US" sz="3200" dirty="0" smtClean="0"/>
              <a:t>we know now as a result of our analysis?</a:t>
            </a:r>
          </a:p>
          <a:p>
            <a:r>
              <a:rPr lang="en-US" sz="3200" b="1" dirty="0" smtClean="0"/>
              <a:t>So now what </a:t>
            </a:r>
            <a:r>
              <a:rPr lang="en-US" sz="3200" dirty="0" smtClean="0"/>
              <a:t>will we do differently and better? </a:t>
            </a:r>
          </a:p>
          <a:p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0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LCAP Goals:  What we want to achieve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LCAP Goals</a:t>
            </a:r>
          </a:p>
          <a:p>
            <a:pPr marL="0" indent="0">
              <a:buNone/>
            </a:pPr>
            <a:r>
              <a:rPr lang="en-US" dirty="0" smtClean="0"/>
              <a:t>#1: All students will be grade level proficient in literacy, numeracy, and 21</a:t>
            </a:r>
            <a:r>
              <a:rPr lang="en-US" baseline="30000" dirty="0" smtClean="0"/>
              <a:t>st</a:t>
            </a:r>
            <a:r>
              <a:rPr lang="en-US" dirty="0" smtClean="0"/>
              <a:t> Century skills, through high quality, effective teaching and learning practices</a:t>
            </a:r>
          </a:p>
          <a:p>
            <a:pPr marL="0" indent="0">
              <a:buNone/>
            </a:pPr>
            <a:r>
              <a:rPr lang="en-US" dirty="0" smtClean="0"/>
              <a:t>#2: Every student will graduate college and career ready through personalized learning</a:t>
            </a:r>
          </a:p>
          <a:p>
            <a:pPr marL="0" indent="0">
              <a:buNone/>
            </a:pPr>
            <a:r>
              <a:rPr lang="en-US" dirty="0" smtClean="0"/>
              <a:t>#3: All students will be successful through the development of targeted and coherent systems of support</a:t>
            </a:r>
          </a:p>
          <a:p>
            <a:pPr marL="0" indent="0">
              <a:buNone/>
            </a:pPr>
            <a:r>
              <a:rPr lang="en-US" dirty="0" smtClean="0"/>
              <a:t>#4: Improve the English proficiency and academic achievement of English Learners</a:t>
            </a:r>
          </a:p>
          <a:p>
            <a:pPr marL="0" indent="0">
              <a:buNone/>
            </a:pPr>
            <a:r>
              <a:rPr lang="en-US" dirty="0" smtClean="0"/>
              <a:t>#5: Excellence for All students is supported through meaningful stakeholder engagement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What we have achieved to support student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Celebrations and strengths</a:t>
            </a:r>
          </a:p>
          <a:p>
            <a:r>
              <a:rPr lang="en-US" dirty="0" smtClean="0"/>
              <a:t>Continued focus on quality first instruction</a:t>
            </a:r>
          </a:p>
          <a:p>
            <a:r>
              <a:rPr lang="en-US" dirty="0" smtClean="0"/>
              <a:t>Teacher collaboration by grade level and department</a:t>
            </a:r>
            <a:endParaRPr lang="en-US" dirty="0" smtClean="0"/>
          </a:p>
          <a:p>
            <a:r>
              <a:rPr lang="en-US" dirty="0" smtClean="0"/>
              <a:t>Decrease in Suspensions and Expulsions</a:t>
            </a:r>
          </a:p>
          <a:p>
            <a:r>
              <a:rPr lang="en-US" dirty="0" smtClean="0"/>
              <a:t>Establishment of African American Parent Advisory Council</a:t>
            </a:r>
          </a:p>
          <a:p>
            <a:r>
              <a:rPr lang="en-US" dirty="0" smtClean="0"/>
              <a:t>Successful grant with Woodland Community College for dual enrollment pathway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LCAP Goal #1: All </a:t>
            </a:r>
            <a:r>
              <a:rPr lang="en-US" sz="3600" dirty="0"/>
              <a:t>students will be grade level proficient in literacy, numeracy, and 21</a:t>
            </a:r>
            <a:r>
              <a:rPr lang="en-US" sz="3600" baseline="30000" dirty="0"/>
              <a:t>st</a:t>
            </a:r>
            <a:r>
              <a:rPr lang="en-US" sz="3600" dirty="0"/>
              <a:t> Century </a:t>
            </a:r>
            <a:r>
              <a:rPr lang="en-US" sz="3600" dirty="0" smtClean="0"/>
              <a:t>skills, through high quality, effective teaching and learning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we achieved</a:t>
            </a:r>
          </a:p>
          <a:p>
            <a:pPr lvl="1"/>
            <a:r>
              <a:rPr lang="en-US" dirty="0" smtClean="0"/>
              <a:t>Implementation of math training K-12 </a:t>
            </a:r>
          </a:p>
          <a:p>
            <a:pPr lvl="1"/>
            <a:r>
              <a:rPr lang="en-US" dirty="0" smtClean="0"/>
              <a:t>Math-focused learning walks for administrators</a:t>
            </a:r>
          </a:p>
          <a:p>
            <a:pPr lvl="1"/>
            <a:r>
              <a:rPr lang="en-US" dirty="0" smtClean="0"/>
              <a:t>Development of common pacing guides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/>
              <a:t>What was the impact on student learning?</a:t>
            </a:r>
          </a:p>
          <a:p>
            <a:pPr lvl="1"/>
            <a:r>
              <a:rPr lang="en-US" dirty="0" smtClean="0"/>
              <a:t>Administrators refined their understanding of K-12 math practices</a:t>
            </a:r>
          </a:p>
          <a:p>
            <a:pPr lvl="1"/>
            <a:r>
              <a:rPr lang="en-US" dirty="0" smtClean="0"/>
              <a:t>Teachers have common agreements on pacing and assessments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LCAP Goal #2: Every </a:t>
            </a:r>
            <a:r>
              <a:rPr lang="en-US" dirty="0"/>
              <a:t>student will graduate college and career ready through </a:t>
            </a:r>
            <a:r>
              <a:rPr lang="en-US" smtClean="0"/>
              <a:t>personalized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have we achieved</a:t>
            </a:r>
          </a:p>
          <a:p>
            <a:pPr lvl="1"/>
            <a:r>
              <a:rPr lang="en-US" dirty="0" smtClean="0"/>
              <a:t>Development of Graduate Profile stakeholder team</a:t>
            </a:r>
          </a:p>
          <a:p>
            <a:pPr lvl="1"/>
            <a:r>
              <a:rPr lang="en-US" dirty="0" smtClean="0"/>
              <a:t>Development of additional Ethnic Studies courses</a:t>
            </a:r>
          </a:p>
          <a:p>
            <a:pPr lvl="1"/>
            <a:r>
              <a:rPr lang="en-US" dirty="0" smtClean="0"/>
              <a:t>Certification opportunities for students in 9 of 11 CTE Pathways</a:t>
            </a:r>
          </a:p>
          <a:p>
            <a:pPr lvl="1"/>
            <a:endParaRPr lang="en-US" dirty="0"/>
          </a:p>
          <a:p>
            <a:r>
              <a:rPr lang="en-US" b="1" dirty="0" smtClean="0"/>
              <a:t>What was the impact on student learning?</a:t>
            </a:r>
          </a:p>
          <a:p>
            <a:pPr lvl="1"/>
            <a:r>
              <a:rPr lang="en-US" dirty="0" smtClean="0"/>
              <a:t>Increased course options for students</a:t>
            </a:r>
          </a:p>
          <a:p>
            <a:pPr lvl="1"/>
            <a:r>
              <a:rPr lang="en-US" dirty="0" smtClean="0"/>
              <a:t>Increased post-secondary opportunities for high school graduates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6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378"/>
            <a:ext cx="10515600" cy="1709247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LCAP Goal #3: All students will be successful through	 the development of targeted and coherent systems of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8181"/>
            <a:ext cx="10515600" cy="4098781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What we have achieved</a:t>
            </a:r>
          </a:p>
          <a:p>
            <a:pPr lvl="1"/>
            <a:r>
              <a:rPr lang="en-US" sz="3200" dirty="0" smtClean="0"/>
              <a:t>Increase in extended learning opportunities (internships)</a:t>
            </a:r>
          </a:p>
          <a:p>
            <a:pPr lvl="1"/>
            <a:r>
              <a:rPr lang="en-US" sz="3200" dirty="0" smtClean="0"/>
              <a:t>Decrease in suspensions and expulsions</a:t>
            </a:r>
          </a:p>
          <a:p>
            <a:pPr lvl="1"/>
            <a:endParaRPr lang="en-US" sz="3200" dirty="0"/>
          </a:p>
          <a:p>
            <a:r>
              <a:rPr lang="en-US" sz="3600" b="1" dirty="0" smtClean="0"/>
              <a:t>What was the impact on student learning?</a:t>
            </a:r>
          </a:p>
          <a:p>
            <a:pPr lvl="1"/>
            <a:r>
              <a:rPr lang="en-US" sz="3200" dirty="0" smtClean="0"/>
              <a:t>When students are in school they are able to learn and stay on track towards graduation</a:t>
            </a:r>
          </a:p>
          <a:p>
            <a:pPr lvl="1"/>
            <a:r>
              <a:rPr lang="en-US" sz="3200" dirty="0" smtClean="0"/>
              <a:t>Access to local businesses for post-secondary options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6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5165"/>
            <a:ext cx="10515600" cy="1325563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LCAP Goal #4: Improve </a:t>
            </a:r>
            <a:r>
              <a:rPr lang="en-US" dirty="0"/>
              <a:t>the English proficiency and academic achievement of English </a:t>
            </a:r>
            <a:r>
              <a:rPr lang="en-US" dirty="0" smtClean="0"/>
              <a:t>Learners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What we have achieved</a:t>
            </a:r>
          </a:p>
          <a:p>
            <a:pPr lvl="1"/>
            <a:r>
              <a:rPr lang="en-US" sz="3200" dirty="0" smtClean="0"/>
              <a:t>Increase in the number of State Seals of </a:t>
            </a:r>
            <a:r>
              <a:rPr lang="en-US" sz="3200" dirty="0" err="1" smtClean="0"/>
              <a:t>Biliteracy</a:t>
            </a:r>
            <a:endParaRPr lang="en-US" sz="3200" dirty="0" smtClean="0"/>
          </a:p>
          <a:p>
            <a:pPr lvl="1"/>
            <a:r>
              <a:rPr lang="en-US" sz="3200" dirty="0" smtClean="0"/>
              <a:t>English Learner monitoring implemented at secondary schools</a:t>
            </a:r>
          </a:p>
          <a:p>
            <a:pPr lvl="1"/>
            <a:r>
              <a:rPr lang="en-US" sz="3200" dirty="0" smtClean="0"/>
              <a:t>Dual Immersion pathway expanded to middle school</a:t>
            </a:r>
          </a:p>
          <a:p>
            <a:pPr lvl="1"/>
            <a:endParaRPr lang="en-US" dirty="0"/>
          </a:p>
          <a:p>
            <a:r>
              <a:rPr lang="en-US" sz="3600" b="1" dirty="0" smtClean="0"/>
              <a:t>What was the impact on student learning?</a:t>
            </a:r>
          </a:p>
          <a:p>
            <a:pPr lvl="1"/>
            <a:r>
              <a:rPr lang="en-US" sz="3200" dirty="0" smtClean="0"/>
              <a:t>Opportunities to continue Spanish Language instruction in middle school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3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486" y="182880"/>
            <a:ext cx="10803988" cy="1642745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LCAP Goal #5: Excellence for All students is supported through meaningful stakeholder engagement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8181"/>
            <a:ext cx="10515600" cy="4098781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What we have achieved</a:t>
            </a:r>
          </a:p>
          <a:p>
            <a:pPr lvl="1"/>
            <a:r>
              <a:rPr lang="en-US" sz="2800" dirty="0" smtClean="0"/>
              <a:t>Building a partnership with TANA</a:t>
            </a:r>
          </a:p>
          <a:p>
            <a:pPr lvl="1"/>
            <a:r>
              <a:rPr lang="en-US" sz="2800" dirty="0" smtClean="0"/>
              <a:t>Continue to strengthen partnerships with community organizations, including City of Woodland, Woodland United Way, Woodland Lions, Yolo Farm to Fork and Woodland Community College</a:t>
            </a:r>
          </a:p>
          <a:p>
            <a:pPr lvl="1"/>
            <a:r>
              <a:rPr lang="en-US" sz="2800" dirty="0" smtClean="0"/>
              <a:t>School Site Council training</a:t>
            </a:r>
          </a:p>
          <a:p>
            <a:pPr lvl="1"/>
            <a:endParaRPr lang="en-US" dirty="0"/>
          </a:p>
          <a:p>
            <a:r>
              <a:rPr lang="en-US" sz="3200" b="1" dirty="0" smtClean="0"/>
              <a:t>What was the impact on student learning?</a:t>
            </a:r>
          </a:p>
          <a:p>
            <a:pPr lvl="1"/>
            <a:r>
              <a:rPr lang="en-US" sz="2800" dirty="0" smtClean="0"/>
              <a:t>Increase in student support through community partnerships</a:t>
            </a:r>
          </a:p>
          <a:p>
            <a:pPr lvl="1"/>
            <a:r>
              <a:rPr lang="en-US" sz="2800" dirty="0" smtClean="0"/>
              <a:t>Improved knowledge among stakeholders of school plan requirements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Update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9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2615</TotalTime>
  <Words>1141</Words>
  <Application>Microsoft Office PowerPoint</Application>
  <PresentationFormat>Widescreen</PresentationFormat>
  <Paragraphs>143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Objectives </vt:lpstr>
      <vt:lpstr>LCAP Goals:  What we want to achieve</vt:lpstr>
      <vt:lpstr>What we have achieved to support student learning</vt:lpstr>
      <vt:lpstr>LCAP Goal #1: All students will be grade level proficient in literacy, numeracy, and 21st Century skills, through high quality, effective teaching and learning</vt:lpstr>
      <vt:lpstr>LCAP Goal #2: Every student will graduate college and career ready through personalized learning</vt:lpstr>
      <vt:lpstr>LCAP Goal #3: All students will be successful through  the development of targeted and coherent systems of support</vt:lpstr>
      <vt:lpstr>LCAP Goal #4: Improve the English proficiency and academic achievement of English Learners </vt:lpstr>
      <vt:lpstr>LCAP Goal #5: Excellence for All students is supported through meaningful stakeholder engagement </vt:lpstr>
      <vt:lpstr>LCAP Coming Attractions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California’s Local, State, and Federal Accountability and Continuous Improvement System</dc:title>
  <dc:creator>Rachel Perry</dc:creator>
  <cp:lastModifiedBy>WJUSD</cp:lastModifiedBy>
  <cp:revision>96</cp:revision>
  <cp:lastPrinted>2018-05-04T21:06:32Z</cp:lastPrinted>
  <dcterms:created xsi:type="dcterms:W3CDTF">2016-09-16T17:13:39Z</dcterms:created>
  <dcterms:modified xsi:type="dcterms:W3CDTF">2019-04-08T20:34:49Z</dcterms:modified>
</cp:coreProperties>
</file>